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 Slab"/>
      <p:regular r:id="rId51"/>
      <p:bold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Source Sans Pr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576">
          <p15:clr>
            <a:srgbClr val="747775"/>
          </p15:clr>
        </p15:guide>
        <p15:guide id="4" orient="horz" pos="2808">
          <p15:clr>
            <a:srgbClr val="747775"/>
          </p15:clr>
        </p15:guide>
        <p15:guide id="5" pos="576">
          <p15:clr>
            <a:srgbClr val="747775"/>
          </p15:clr>
        </p15:guide>
        <p15:guide id="6" pos="5184">
          <p15:clr>
            <a:srgbClr val="747775"/>
          </p15:clr>
        </p15:guide>
        <p15:guide id="7" pos="1728">
          <p15:clr>
            <a:srgbClr val="747775"/>
          </p15:clr>
        </p15:guide>
        <p15:guide id="8" pos="4032">
          <p15:clr>
            <a:srgbClr val="747775"/>
          </p15:clr>
        </p15:guide>
        <p15:guide id="9" orient="horz" pos="1152">
          <p15:clr>
            <a:srgbClr val="747775"/>
          </p15:clr>
        </p15:guide>
        <p15:guide id="10" orient="horz" pos="2304">
          <p15:clr>
            <a:srgbClr val="747775"/>
          </p15:clr>
        </p15:guide>
        <p15:guide id="11" orient="horz" pos="272">
          <p15:clr>
            <a:srgbClr val="747775"/>
          </p15:clr>
        </p15:guide>
        <p15:guide id="12" pos="1152">
          <p15:clr>
            <a:srgbClr val="747775"/>
          </p15:clr>
        </p15:guide>
        <p15:guide id="13" pos="4608">
          <p15:clr>
            <a:srgbClr val="747775"/>
          </p15:clr>
        </p15:guide>
        <p15:guide id="14" pos="288">
          <p15:clr>
            <a:srgbClr val="747775"/>
          </p15:clr>
        </p15:guide>
        <p15:guide id="15" pos="546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76" orient="horz"/>
        <p:guide pos="2808" orient="horz"/>
        <p:guide pos="576"/>
        <p:guide pos="5184"/>
        <p:guide pos="1728"/>
        <p:guide pos="4032"/>
        <p:guide pos="1152" orient="horz"/>
        <p:guide pos="2304" orient="horz"/>
        <p:guide pos="272" orient="horz"/>
        <p:guide pos="1152"/>
        <p:guide pos="4608"/>
        <p:guide pos="288"/>
        <p:guide pos="546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SansPr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Slab-regular.fntdata"/><Relationship Id="rId50" Type="http://schemas.openxmlformats.org/officeDocument/2006/relationships/slide" Target="slides/slide45.xml"/><Relationship Id="rId53" Type="http://schemas.openxmlformats.org/officeDocument/2006/relationships/font" Target="fonts/Montserrat-regular.fntdata"/><Relationship Id="rId52" Type="http://schemas.openxmlformats.org/officeDocument/2006/relationships/font" Target="fonts/RobotoSlab-bold.fntdata"/><Relationship Id="rId11" Type="http://schemas.openxmlformats.org/officeDocument/2006/relationships/slide" Target="slides/slide6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bold.fntdata"/><Relationship Id="rId13" Type="http://schemas.openxmlformats.org/officeDocument/2006/relationships/slide" Target="slides/slide8.xml"/><Relationship Id="rId57" Type="http://schemas.openxmlformats.org/officeDocument/2006/relationships/font" Target="fonts/SourceSansPro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59" Type="http://schemas.openxmlformats.org/officeDocument/2006/relationships/font" Target="fonts/SourceSansPro-italic.fntdata"/><Relationship Id="rId14" Type="http://schemas.openxmlformats.org/officeDocument/2006/relationships/slide" Target="slides/slide9.xml"/><Relationship Id="rId58" Type="http://schemas.openxmlformats.org/officeDocument/2006/relationships/font" Target="fonts/SourceSans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2f0436587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2f043658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29e3eb824_15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29e3eb824_1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29e3eb824_15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e29e3eb824_1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29e3eb824_15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29e3eb824_15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29e3eb824_15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29e3eb824_1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29e3eb824_15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29e3eb824_1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29e3eb824_15_3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29e3eb824_15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29e3eb824_15_2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29e3eb824_15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29e3eb824_15_3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29e3eb824_15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e335b6895b_1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e335b6895b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29e3eb824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29e3eb8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335b6895b_1_2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335b6895b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335b6895b_1_3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335b6895b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335b6895b_1_5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335b6895b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335b6895b_1_6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335b6895b_1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29e3eb824_15_3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29e3eb824_15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e335b6895b_1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e335b6895b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335b6895b_1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e335b6895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335b6895b_1_3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335b6895b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335b6895b_1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e335b6895b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335b6895b_1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e335b6895b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335b6895b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335b6895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335b6895b_1_1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e335b6895b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e335b6895b_1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e335b6895b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e335b6895b_1_4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e335b6895b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e335b6895b_1_4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e335b6895b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335b6895b_1_4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e335b6895b_1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335b6895b_1_8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e335b6895b_1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335b6895b_1_9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e335b6895b_1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335b6895b_1_7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e335b6895b_1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e335b6895b_1_7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e335b6895b_1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e335b6895b_1_8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e335b6895b_1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29e3eb824_15_5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29e3eb824_15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e335b6895b_1_8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e335b6895b_1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e335b6895b_1_8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e335b6895b_1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2a2567a06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2a2567a0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335b6895b_1_9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e335b6895b_1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e29e3eb824_15_4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e29e3eb824_15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e29e3eb824_15_4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e29e3eb824_15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29e3eb82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29e3eb8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29e3eb824_16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29e3eb824_16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29e3eb824_15_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29e3eb824_15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29e3eb824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29e3eb82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29e3eb824_1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29e3eb824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hyperlink" Target="https://www.linkedin.com/in/ds-gustavo-cunha/" TargetMode="External"/><Relationship Id="rId5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s-gustavo-cunha-hotmart-case-streamlit-app-rddkkh.streamlit.app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ds-gustavo-cunha/Hotmart-Cas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linkedin.com/in/ds-gustavo-cunha/" TargetMode="External"/><Relationship Id="rId4" Type="http://schemas.openxmlformats.org/officeDocument/2006/relationships/hyperlink" Target="https://ds-gustavo-cunha.github.io/projects-portfolio/" TargetMode="External"/><Relationship Id="rId5" Type="http://schemas.openxmlformats.org/officeDocument/2006/relationships/hyperlink" Target="mailto:gcunhaj@gmail.com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ctrTitle"/>
          </p:nvPr>
        </p:nvSpPr>
        <p:spPr>
          <a:xfrm>
            <a:off x="1273950" y="1991850"/>
            <a:ext cx="65961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</a:t>
            </a:r>
            <a:r>
              <a:rPr b="0" lang="en"/>
              <a:t> para vaga de cientista de dados</a:t>
            </a:r>
            <a:endParaRPr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625" y="209300"/>
            <a:ext cx="3083774" cy="444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1"/>
          <p:cNvSpPr txBox="1"/>
          <p:nvPr>
            <p:ph type="title"/>
          </p:nvPr>
        </p:nvSpPr>
        <p:spPr>
          <a:xfrm>
            <a:off x="860700" y="3968400"/>
            <a:ext cx="3307800" cy="5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*”</a:t>
            </a:r>
            <a:r>
              <a:rPr b="1" lang="en" sz="700"/>
              <a:t>Lean Analytics: Use Data to Build a Better Startup Faster”</a:t>
            </a:r>
            <a:br>
              <a:rPr b="1" lang="en" sz="700"/>
            </a:br>
            <a:r>
              <a:rPr b="1" lang="en" sz="700"/>
              <a:t> de Alistair Croll &amp; Benjamin Yoskovitz</a:t>
            </a:r>
            <a:endParaRPr b="1" sz="700"/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862350" y="79520"/>
            <a:ext cx="75717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Contexto de negócio*</a:t>
            </a:r>
            <a:endParaRPr b="1"/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00" y="762002"/>
            <a:ext cx="4034452" cy="31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Qual problema de negócio a empresa está enfrentando?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empresa deseja obter </a:t>
            </a:r>
            <a:r>
              <a:rPr b="1" lang="en" sz="1800"/>
              <a:t>insights</a:t>
            </a:r>
            <a:r>
              <a:rPr lang="en" sz="1800"/>
              <a:t> com base nos dados dos clientes para revelar novas </a:t>
            </a:r>
            <a:r>
              <a:rPr b="1" lang="en" sz="1800"/>
              <a:t>oportunidades de produtos</a:t>
            </a:r>
            <a:r>
              <a:rPr lang="en" sz="1800"/>
              <a:t> (especialmente em termos de sucesso do produto, segmentação de clientes e estimativa de receita) de modo a dar </a:t>
            </a:r>
            <a:r>
              <a:rPr b="1" lang="en" sz="1800"/>
              <a:t>suporte</a:t>
            </a:r>
            <a:r>
              <a:rPr lang="en" sz="1800"/>
              <a:t> à </a:t>
            </a:r>
            <a:r>
              <a:rPr b="1" lang="en" sz="1800"/>
              <a:t>estratégia</a:t>
            </a:r>
            <a:r>
              <a:rPr lang="en" sz="1800"/>
              <a:t> de </a:t>
            </a:r>
            <a:r>
              <a:rPr b="1" lang="en" sz="1800"/>
              <a:t>aumentar</a:t>
            </a:r>
            <a:r>
              <a:rPr lang="en" sz="1800"/>
              <a:t> a </a:t>
            </a:r>
            <a:r>
              <a:rPr b="1" lang="en" sz="1800"/>
              <a:t>base de clientes</a:t>
            </a:r>
            <a:r>
              <a:rPr lang="en" sz="1800"/>
              <a:t> (escalar).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Problema de negócio</a:t>
            </a:r>
            <a:endParaRPr b="1"/>
          </a:p>
        </p:txBody>
      </p:sp>
      <p:sp>
        <p:nvSpPr>
          <p:cNvPr id="184" name="Google Shape;184;p22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Qual solução esse projeto deve entregar?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Uma apresentação (ppt) com os</a:t>
            </a:r>
            <a:r>
              <a:rPr b="1" lang="en" sz="1800"/>
              <a:t> insights</a:t>
            </a:r>
            <a:r>
              <a:rPr lang="en" sz="1800"/>
              <a:t> obtidos por meio dos dados disponíveis e, possivelmente, respostas às perguntas de negócio.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Escopo da solução e principais hipóteses assumidas</a:t>
            </a:r>
            <a:endParaRPr b="1"/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7099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b="1" lang="en" sz="1600"/>
              <a:t>Business: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 </a:t>
            </a:r>
            <a:r>
              <a:rPr b="1" lang="en" sz="1600"/>
              <a:t>f</a:t>
            </a:r>
            <a:r>
              <a:rPr b="1" lang="en" sz="1600"/>
              <a:t>oco</a:t>
            </a:r>
            <a:r>
              <a:rPr lang="en" sz="1600"/>
              <a:t> da empresa no </a:t>
            </a:r>
            <a:r>
              <a:rPr lang="en" sz="1600"/>
              <a:t>momento</a:t>
            </a:r>
            <a:r>
              <a:rPr lang="en" sz="1600"/>
              <a:t> é </a:t>
            </a:r>
            <a:r>
              <a:rPr b="1" lang="en" sz="1600"/>
              <a:t>escalar</a:t>
            </a:r>
            <a:r>
              <a:rPr lang="en" sz="1600"/>
              <a:t> a </a:t>
            </a:r>
            <a:r>
              <a:rPr b="1" lang="en" sz="1600"/>
              <a:t>base de clientes</a:t>
            </a:r>
            <a:r>
              <a:rPr lang="en" sz="1600"/>
              <a:t>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Para </a:t>
            </a:r>
            <a:r>
              <a:rPr b="1" lang="en" sz="1600"/>
              <a:t>escalar</a:t>
            </a:r>
            <a:r>
              <a:rPr lang="en" sz="1600"/>
              <a:t>, é </a:t>
            </a:r>
            <a:r>
              <a:rPr b="1" lang="en" sz="1600"/>
              <a:t>mais importante</a:t>
            </a:r>
            <a:r>
              <a:rPr lang="en" sz="1600"/>
              <a:t> produtos que são </a:t>
            </a:r>
            <a:r>
              <a:rPr b="1" lang="en" sz="1600"/>
              <a:t>vendidos a mais clientes</a:t>
            </a:r>
            <a:r>
              <a:rPr lang="en" sz="1600"/>
              <a:t> e </a:t>
            </a:r>
            <a:r>
              <a:rPr b="1" lang="en" sz="1600"/>
              <a:t>comprados mais vezes</a:t>
            </a:r>
            <a:r>
              <a:rPr lang="en" sz="1600"/>
              <a:t> do que produtos que geram maior receita.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b="1" lang="en" sz="1600"/>
              <a:t>Dados: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Quando o </a:t>
            </a:r>
            <a:r>
              <a:rPr lang="en" sz="1600"/>
              <a:t>percentual de comissão do afiliado é nulo (ausente), considerou-se como sendo zero (0).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 valor de purchase_value está representado na escala z-score.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t/>
            </a:r>
            <a:endParaRPr sz="1600"/>
          </a:p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2. </a:t>
            </a:r>
            <a:r>
              <a:rPr lang="en" sz="6000"/>
              <a:t>Tarefa</a:t>
            </a:r>
            <a:endParaRPr sz="6000"/>
          </a:p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do problema à solução</a:t>
            </a:r>
            <a:endParaRPr/>
          </a:p>
        </p:txBody>
      </p:sp>
      <p:sp>
        <p:nvSpPr>
          <p:cNvPr id="199" name="Google Shape;199;p24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5015187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r>
              <a:rPr lang="en" sz="100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RESULTADO</a:t>
            </a:r>
            <a:endParaRPr sz="1000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3960416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AÇÃO</a:t>
            </a:r>
            <a:endParaRPr sz="1000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2753216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TAREFA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1546033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SITUAÇÃO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1317425" y="4002175"/>
            <a:ext cx="105600" cy="393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1423025" y="3993175"/>
            <a:ext cx="308100" cy="411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 txBox="1"/>
          <p:nvPr>
            <p:ph idx="4294967295" type="ctrTitle"/>
          </p:nvPr>
        </p:nvSpPr>
        <p:spPr>
          <a:xfrm>
            <a:off x="533400" y="1610850"/>
            <a:ext cx="477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/>
              <a:t>Design </a:t>
            </a:r>
            <a:endParaRPr b="1" sz="5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/>
              <a:t>da solução</a:t>
            </a:r>
            <a:endParaRPr b="1" sz="5900"/>
          </a:p>
        </p:txBody>
      </p:sp>
      <p:sp>
        <p:nvSpPr>
          <p:cNvPr id="212" name="Google Shape;212;p25"/>
          <p:cNvSpPr txBox="1"/>
          <p:nvPr>
            <p:ph idx="4294967295" type="subTitle"/>
          </p:nvPr>
        </p:nvSpPr>
        <p:spPr>
          <a:xfrm>
            <a:off x="533400" y="2712750"/>
            <a:ext cx="4779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Método IOT para criar o roadmap da solução</a:t>
            </a:r>
            <a:endParaRPr/>
          </a:p>
        </p:txBody>
      </p:sp>
      <p:cxnSp>
        <p:nvCxnSpPr>
          <p:cNvPr id="213" name="Google Shape;213;p25"/>
          <p:cNvCxnSpPr/>
          <p:nvPr/>
        </p:nvCxnSpPr>
        <p:spPr>
          <a:xfrm flipH="1" rot="10800000">
            <a:off x="6805299" y="540952"/>
            <a:ext cx="143700" cy="377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5"/>
          <p:cNvCxnSpPr>
            <a:endCxn id="210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25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8" name="Google Shape;218;p25"/>
          <p:cNvGrpSpPr/>
          <p:nvPr/>
        </p:nvGrpSpPr>
        <p:grpSpPr>
          <a:xfrm>
            <a:off x="6071616" y="1252728"/>
            <a:ext cx="1179566" cy="1161309"/>
            <a:chOff x="1510757" y="3225422"/>
            <a:chExt cx="720214" cy="637347"/>
          </a:xfrm>
        </p:grpSpPr>
        <p:sp>
          <p:nvSpPr>
            <p:cNvPr id="219" name="Google Shape;219;p25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475" y="106225"/>
            <a:ext cx="6279050" cy="41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3</a:t>
            </a:r>
            <a:r>
              <a:rPr lang="en" sz="6000">
                <a:solidFill>
                  <a:schemeClr val="accent4"/>
                </a:solidFill>
              </a:rPr>
              <a:t>. </a:t>
            </a:r>
            <a:r>
              <a:rPr lang="en" sz="6000"/>
              <a:t>Ação</a:t>
            </a:r>
            <a:endParaRPr sz="6000"/>
          </a:p>
        </p:txBody>
      </p:sp>
      <p:sp>
        <p:nvSpPr>
          <p:cNvPr id="237" name="Google Shape;237;p27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Execução do roadmap de tarefas</a:t>
            </a:r>
            <a:endParaRPr/>
          </a:p>
        </p:txBody>
      </p:sp>
      <p:sp>
        <p:nvSpPr>
          <p:cNvPr id="238" name="Google Shape;238;p27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5015187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r>
              <a:rPr lang="en" sz="100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RESULTADO</a:t>
            </a:r>
            <a:endParaRPr sz="1000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3960416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AÇÃO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2753216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TAREFA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1546033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SITUAÇÃO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1317425" y="4002175"/>
            <a:ext cx="105600" cy="393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1423025" y="3993175"/>
            <a:ext cx="308100" cy="411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 txBox="1"/>
          <p:nvPr>
            <p:ph idx="4294967295" type="ctrTitle"/>
          </p:nvPr>
        </p:nvSpPr>
        <p:spPr>
          <a:xfrm>
            <a:off x="533400" y="1610850"/>
            <a:ext cx="477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/>
              <a:t>Produto de dados</a:t>
            </a:r>
            <a:endParaRPr b="1" sz="5900"/>
          </a:p>
        </p:txBody>
      </p:sp>
      <p:sp>
        <p:nvSpPr>
          <p:cNvPr id="251" name="Google Shape;251;p28"/>
          <p:cNvSpPr txBox="1"/>
          <p:nvPr>
            <p:ph idx="4294967295" type="subTitle"/>
          </p:nvPr>
        </p:nvSpPr>
        <p:spPr>
          <a:xfrm>
            <a:off x="533400" y="2712750"/>
            <a:ext cx="4779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CRISP-DS framework</a:t>
            </a:r>
            <a:endParaRPr/>
          </a:p>
        </p:txBody>
      </p:sp>
      <p:cxnSp>
        <p:nvCxnSpPr>
          <p:cNvPr id="252" name="Google Shape;252;p28"/>
          <p:cNvCxnSpPr/>
          <p:nvPr/>
        </p:nvCxnSpPr>
        <p:spPr>
          <a:xfrm flipH="1" rot="10800000">
            <a:off x="6805299" y="540952"/>
            <a:ext cx="143700" cy="377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8"/>
          <p:cNvCxnSpPr>
            <a:endCxn id="249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6" name="Google Shape;256;p28"/>
          <p:cNvGrpSpPr/>
          <p:nvPr/>
        </p:nvGrpSpPr>
        <p:grpSpPr>
          <a:xfrm>
            <a:off x="6071616" y="1252728"/>
            <a:ext cx="1179540" cy="1161274"/>
            <a:chOff x="8841135" y="2681940"/>
            <a:chExt cx="720990" cy="720527"/>
          </a:xfrm>
        </p:grpSpPr>
        <p:sp>
          <p:nvSpPr>
            <p:cNvPr id="257" name="Google Shape;257;p28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213" y="174000"/>
            <a:ext cx="6375574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557550" y="463324"/>
            <a:ext cx="35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PERGUNTA DE NEGÓCIO</a:t>
            </a:r>
            <a:endParaRPr b="1" sz="2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100350" y="1563300"/>
            <a:ext cx="4363200" cy="2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Hotmart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depende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dos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maiores produtores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 plataforma? 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Os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produtores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mais vendem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são responsáveis pela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maior parte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do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faturamento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 Hotmart?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550" y="2767188"/>
            <a:ext cx="2392545" cy="15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/>
          <p:nvPr/>
        </p:nvSpPr>
        <p:spPr>
          <a:xfrm rot="8100000">
            <a:off x="4456064" y="2365982"/>
            <a:ext cx="411536" cy="411536"/>
          </a:xfrm>
          <a:prstGeom prst="leftUpArrow">
            <a:avLst/>
          </a:prstGeom>
          <a:solidFill>
            <a:srgbClr val="F0F0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5233625" y="809725"/>
            <a:ext cx="35826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os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produtores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explorar a relação entre: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clientes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;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;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venda</a:t>
            </a:r>
            <a:endParaRPr b="1" sz="17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idx="4294967295" type="ctrTitle"/>
          </p:nvPr>
        </p:nvSpPr>
        <p:spPr>
          <a:xfrm>
            <a:off x="1637500" y="592744"/>
            <a:ext cx="564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Olá</a:t>
            </a:r>
            <a:r>
              <a:rPr b="1" lang="en" sz="6000"/>
              <a:t>!</a:t>
            </a:r>
            <a:endParaRPr b="1" sz="6000"/>
          </a:p>
        </p:txBody>
      </p:sp>
      <p:sp>
        <p:nvSpPr>
          <p:cNvPr id="77" name="Google Shape;77;p13"/>
          <p:cNvSpPr txBox="1"/>
          <p:nvPr>
            <p:ph idx="4294967295" type="subTitle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Eu sou </a:t>
            </a:r>
            <a:r>
              <a:rPr b="1" lang="en" sz="3600"/>
              <a:t>Gustavo Cunha</a:t>
            </a:r>
            <a:endParaRPr b="1" sz="3600"/>
          </a:p>
        </p:txBody>
      </p:sp>
      <p:sp>
        <p:nvSpPr>
          <p:cNvPr id="78" name="Google Shape;78;p13"/>
          <p:cNvSpPr txBox="1"/>
          <p:nvPr>
            <p:ph idx="4294967295" type="body"/>
          </p:nvPr>
        </p:nvSpPr>
        <p:spPr>
          <a:xfrm>
            <a:off x="1637500" y="2388200"/>
            <a:ext cx="41094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Cientista de dados na A3Data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Professor de ciência de dados no Le Wagon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AWS Certified Machine Learning Specialist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Ex-Oficial das Forças Armadas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https://www.linkedin.com/in/ds-gustavo-cunha/</a:t>
            </a:r>
            <a:endParaRPr sz="1500"/>
          </a:p>
        </p:txBody>
      </p:sp>
      <p:cxnSp>
        <p:nvCxnSpPr>
          <p:cNvPr id="79" name="Google Shape;79;p13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3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032" y="2642616"/>
            <a:ext cx="1206900" cy="1206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557550" y="463324"/>
            <a:ext cx="35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PERGUNTA DE NEGÓCIO</a:t>
            </a:r>
            <a:endParaRPr b="1" sz="2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" name="Google Shape;286;p3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100350" y="1279050"/>
            <a:ext cx="43632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Existe algum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padrão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ou tendência relevante nos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dados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Quais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características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mais impactam no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sucesso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um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 O que faz um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 vender mais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8" name="Google Shape;288;p31"/>
          <p:cNvSpPr/>
          <p:nvPr/>
        </p:nvSpPr>
        <p:spPr>
          <a:xfrm rot="8100000">
            <a:off x="4456064" y="2365982"/>
            <a:ext cx="411536" cy="411536"/>
          </a:xfrm>
          <a:prstGeom prst="leftUpArrow">
            <a:avLst/>
          </a:prstGeom>
          <a:solidFill>
            <a:srgbClr val="F0F0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5233625" y="809725"/>
            <a:ext cx="35025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os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explorar a relação entre: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compradores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únicos;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vendas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;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venda</a:t>
            </a:r>
            <a:endParaRPr b="1" sz="17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400" y="2509350"/>
            <a:ext cx="1494848" cy="183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557550" y="463324"/>
            <a:ext cx="35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PERGUNTA DE NEGÓCIO</a:t>
            </a:r>
            <a:endParaRPr b="1" sz="2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2"/>
          <p:cNvSpPr/>
          <p:nvPr/>
        </p:nvSpPr>
        <p:spPr>
          <a:xfrm>
            <a:off x="100350" y="1714800"/>
            <a:ext cx="43632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É possível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estimar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quanto de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faturamento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Hotmart irá fazer nos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próximos três meses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partir do último mês mostrado no dataset?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Google Shape;299;p32"/>
          <p:cNvSpPr/>
          <p:nvPr/>
        </p:nvSpPr>
        <p:spPr>
          <a:xfrm rot="8100000">
            <a:off x="4456064" y="2365982"/>
            <a:ext cx="411536" cy="411536"/>
          </a:xfrm>
          <a:prstGeom prst="leftUpArrow">
            <a:avLst/>
          </a:prstGeom>
          <a:solidFill>
            <a:srgbClr val="F0F0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918" y="2395775"/>
            <a:ext cx="3049433" cy="6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 rotWithShape="1">
          <a:blip r:embed="rId4">
            <a:alphaModFix/>
          </a:blip>
          <a:srcRect b="32809" l="22420" r="23449" t="24459"/>
          <a:stretch/>
        </p:blipFill>
        <p:spPr>
          <a:xfrm>
            <a:off x="5707350" y="3581400"/>
            <a:ext cx="2443799" cy="5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338" y="588012"/>
            <a:ext cx="1262375" cy="12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/>
          <p:nvPr/>
        </p:nvSpPr>
        <p:spPr>
          <a:xfrm>
            <a:off x="5767025" y="276325"/>
            <a:ext cx="2241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Seasonal decomposition</a:t>
            </a:r>
            <a:endParaRPr b="1" i="1" sz="17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557550" y="463324"/>
            <a:ext cx="35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PERGUNTA DE NEGÓCIO</a:t>
            </a:r>
            <a:endParaRPr b="1" sz="2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0" name="Google Shape;310;p3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3"/>
          <p:cNvSpPr/>
          <p:nvPr/>
        </p:nvSpPr>
        <p:spPr>
          <a:xfrm>
            <a:off x="100350" y="1714800"/>
            <a:ext cx="43632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É possível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segmentar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os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usuários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com base 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 suas características?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2" name="Google Shape;312;p33"/>
          <p:cNvSpPr/>
          <p:nvPr/>
        </p:nvSpPr>
        <p:spPr>
          <a:xfrm rot="8100000">
            <a:off x="4456064" y="2365982"/>
            <a:ext cx="411536" cy="411536"/>
          </a:xfrm>
          <a:prstGeom prst="leftUpArrow">
            <a:avLst/>
          </a:prstGeom>
          <a:solidFill>
            <a:srgbClr val="F0F0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3"/>
          <p:cNvSpPr/>
          <p:nvPr/>
        </p:nvSpPr>
        <p:spPr>
          <a:xfrm>
            <a:off x="5614625" y="1373850"/>
            <a:ext cx="35025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ecency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requency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onetary</a:t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14" name="Google Shape;314;p33"/>
          <p:cNvGrpSpPr/>
          <p:nvPr/>
        </p:nvGrpSpPr>
        <p:grpSpPr>
          <a:xfrm>
            <a:off x="7423895" y="2339274"/>
            <a:ext cx="457190" cy="377202"/>
            <a:chOff x="2165809" y="3811059"/>
            <a:chExt cx="422542" cy="342973"/>
          </a:xfrm>
        </p:grpSpPr>
        <p:sp>
          <p:nvSpPr>
            <p:cNvPr id="315" name="Google Shape;315;p33"/>
            <p:cNvSpPr/>
            <p:nvPr/>
          </p:nvSpPr>
          <p:spPr>
            <a:xfrm>
              <a:off x="2165809" y="3811059"/>
              <a:ext cx="422542" cy="342973"/>
            </a:xfrm>
            <a:custGeom>
              <a:rect b="b" l="l" r="r" t="t"/>
              <a:pathLst>
                <a:path extrusionOk="0" h="10776" w="13276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2193085" y="3877387"/>
              <a:ext cx="368753" cy="12158"/>
            </a:xfrm>
            <a:custGeom>
              <a:rect b="b" l="l" r="r" t="t"/>
              <a:pathLst>
                <a:path extrusionOk="0" h="382" w="11586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2212404" y="3930062"/>
              <a:ext cx="51942" cy="12158"/>
            </a:xfrm>
            <a:custGeom>
              <a:rect b="b" l="l" r="r" t="t"/>
              <a:pathLst>
                <a:path extrusionOk="0" h="382" w="1632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2305245" y="3930062"/>
              <a:ext cx="51974" cy="12158"/>
            </a:xfrm>
            <a:custGeom>
              <a:rect b="b" l="l" r="r" t="t"/>
              <a:pathLst>
                <a:path extrusionOk="0" h="382" w="1633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2489813" y="3930062"/>
              <a:ext cx="52324" cy="12158"/>
            </a:xfrm>
            <a:custGeom>
              <a:rect b="b" l="l" r="r" t="t"/>
              <a:pathLst>
                <a:path extrusionOk="0" h="382" w="1644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2212404" y="3983118"/>
              <a:ext cx="51942" cy="12158"/>
            </a:xfrm>
            <a:custGeom>
              <a:rect b="b" l="l" r="r" t="t"/>
              <a:pathLst>
                <a:path extrusionOk="0" h="382" w="1632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2397736" y="3983118"/>
              <a:ext cx="51942" cy="12158"/>
            </a:xfrm>
            <a:custGeom>
              <a:rect b="b" l="l" r="r" t="t"/>
              <a:pathLst>
                <a:path extrusionOk="0" h="382" w="1632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2212404" y="4036175"/>
              <a:ext cx="51942" cy="12158"/>
            </a:xfrm>
            <a:custGeom>
              <a:rect b="b" l="l" r="r" t="t"/>
              <a:pathLst>
                <a:path extrusionOk="0" h="382" w="1632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2305245" y="4036175"/>
              <a:ext cx="51974" cy="12158"/>
            </a:xfrm>
            <a:custGeom>
              <a:rect b="b" l="l" r="r" t="t"/>
              <a:pathLst>
                <a:path extrusionOk="0" h="382" w="1633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2489813" y="4036175"/>
              <a:ext cx="52324" cy="12158"/>
            </a:xfrm>
            <a:custGeom>
              <a:rect b="b" l="l" r="r" t="t"/>
              <a:pathLst>
                <a:path extrusionOk="0" h="382" w="1644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2305245" y="4088467"/>
              <a:ext cx="51974" cy="12540"/>
            </a:xfrm>
            <a:custGeom>
              <a:rect b="b" l="l" r="r" t="t"/>
              <a:pathLst>
                <a:path extrusionOk="0" h="394" w="1633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2397736" y="4088467"/>
              <a:ext cx="51942" cy="12540"/>
            </a:xfrm>
            <a:custGeom>
              <a:rect b="b" l="l" r="r" t="t"/>
              <a:pathLst>
                <a:path extrusionOk="0" h="394" w="1632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2489813" y="4088467"/>
              <a:ext cx="52324" cy="12540"/>
            </a:xfrm>
            <a:custGeom>
              <a:rect b="b" l="l" r="r" t="t"/>
              <a:pathLst>
                <a:path extrusionOk="0" h="394" w="1644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2304863" y="3969751"/>
              <a:ext cx="53088" cy="38766"/>
            </a:xfrm>
            <a:custGeom>
              <a:rect b="b" l="l" r="r" t="t"/>
              <a:pathLst>
                <a:path extrusionOk="0" h="1218" w="1668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2489813" y="3969751"/>
              <a:ext cx="53088" cy="38766"/>
            </a:xfrm>
            <a:custGeom>
              <a:rect b="b" l="l" r="r" t="t"/>
              <a:pathLst>
                <a:path extrusionOk="0" h="1218" w="1668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2396972" y="4022807"/>
              <a:ext cx="53088" cy="38766"/>
            </a:xfrm>
            <a:custGeom>
              <a:rect b="b" l="l" r="r" t="t"/>
              <a:pathLst>
                <a:path extrusionOk="0" h="1218" w="1668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2212404" y="4075386"/>
              <a:ext cx="53088" cy="38861"/>
            </a:xfrm>
            <a:custGeom>
              <a:rect b="b" l="l" r="r" t="t"/>
              <a:pathLst>
                <a:path extrusionOk="0" h="1221" w="1668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2396972" y="3916694"/>
              <a:ext cx="53088" cy="38798"/>
            </a:xfrm>
            <a:custGeom>
              <a:rect b="b" l="l" r="r" t="t"/>
              <a:pathLst>
                <a:path extrusionOk="0" h="1219" w="1668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33"/>
          <p:cNvGrpSpPr/>
          <p:nvPr/>
        </p:nvGrpSpPr>
        <p:grpSpPr>
          <a:xfrm>
            <a:off x="7386335" y="1402827"/>
            <a:ext cx="457200" cy="457216"/>
            <a:chOff x="3979435" y="1976585"/>
            <a:chExt cx="345265" cy="349848"/>
          </a:xfrm>
        </p:grpSpPr>
        <p:sp>
          <p:nvSpPr>
            <p:cNvPr id="334" name="Google Shape;334;p33"/>
            <p:cNvSpPr/>
            <p:nvPr/>
          </p:nvSpPr>
          <p:spPr>
            <a:xfrm>
              <a:off x="3979435" y="1976585"/>
              <a:ext cx="345265" cy="349848"/>
            </a:xfrm>
            <a:custGeom>
              <a:rect b="b" l="l" r="r" t="t"/>
              <a:pathLst>
                <a:path extrusionOk="0" h="10992" w="10848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4044236" y="2176685"/>
              <a:ext cx="144783" cy="123077"/>
            </a:xfrm>
            <a:custGeom>
              <a:rect b="b" l="l" r="r" t="t"/>
              <a:pathLst>
                <a:path extrusionOk="0" h="3867" w="4549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4046910" y="2065957"/>
              <a:ext cx="204269" cy="100893"/>
            </a:xfrm>
            <a:custGeom>
              <a:rect b="b" l="l" r="r" t="t"/>
              <a:pathLst>
                <a:path extrusionOk="0" h="3170" w="6418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4195735" y="2118027"/>
              <a:ext cx="84247" cy="174224"/>
            </a:xfrm>
            <a:custGeom>
              <a:rect b="b" l="l" r="r" t="t"/>
              <a:pathLst>
                <a:path extrusionOk="0" h="5474" w="2647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4109037" y="2161153"/>
              <a:ext cx="81510" cy="55348"/>
            </a:xfrm>
            <a:custGeom>
              <a:rect b="b" l="l" r="r" t="t"/>
              <a:pathLst>
                <a:path extrusionOk="0" h="1739" w="2561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4157160" y="2083080"/>
              <a:ext cx="10662" cy="29218"/>
            </a:xfrm>
            <a:custGeom>
              <a:rect b="b" l="l" r="r" t="t"/>
              <a:pathLst>
                <a:path extrusionOk="0" h="918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4109419" y="2096034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4074950" y="2130121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4063555" y="2177067"/>
              <a:ext cx="29218" cy="10630"/>
            </a:xfrm>
            <a:custGeom>
              <a:rect b="b" l="l" r="r" t="t"/>
              <a:pathLst>
                <a:path extrusionOk="0" h="334" w="918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4073804" y="2215005"/>
              <a:ext cx="29600" cy="20051"/>
            </a:xfrm>
            <a:custGeom>
              <a:rect b="b" l="l" r="r" t="t"/>
              <a:pathLst>
                <a:path extrusionOk="0" h="630" w="93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4109419" y="2242472"/>
              <a:ext cx="21261" cy="26703"/>
            </a:xfrm>
            <a:custGeom>
              <a:rect b="b" l="l" r="r" t="t"/>
              <a:pathLst>
                <a:path extrusionOk="0" h="839" w="668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4157924" y="2252466"/>
              <a:ext cx="10248" cy="29600"/>
            </a:xfrm>
            <a:custGeom>
              <a:rect b="b" l="l" r="r" t="t"/>
              <a:pathLst>
                <a:path extrusionOk="0" h="930" w="322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4194685" y="2242472"/>
              <a:ext cx="21261" cy="27022"/>
            </a:xfrm>
            <a:custGeom>
              <a:rect b="b" l="l" r="r" t="t"/>
              <a:pathLst>
                <a:path extrusionOk="0" h="849" w="668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4222343" y="2215387"/>
              <a:ext cx="27690" cy="19669"/>
            </a:xfrm>
            <a:custGeom>
              <a:rect b="b" l="l" r="r" t="t"/>
              <a:pathLst>
                <a:path extrusionOk="0" h="618" w="87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4232941" y="2177067"/>
              <a:ext cx="29600" cy="10630"/>
            </a:xfrm>
            <a:custGeom>
              <a:rect b="b" l="l" r="r" t="t"/>
              <a:pathLst>
                <a:path extrusionOk="0" h="334" w="93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4221579" y="2130694"/>
              <a:ext cx="28454" cy="19478"/>
            </a:xfrm>
            <a:custGeom>
              <a:rect b="b" l="l" r="r" t="t"/>
              <a:pathLst>
                <a:path extrusionOk="0" h="612" w="894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4194685" y="2095652"/>
              <a:ext cx="20879" cy="26862"/>
            </a:xfrm>
            <a:custGeom>
              <a:rect b="b" l="l" r="r" t="t"/>
              <a:pathLst>
                <a:path extrusionOk="0" h="844" w="656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33"/>
          <p:cNvGrpSpPr/>
          <p:nvPr/>
        </p:nvGrpSpPr>
        <p:grpSpPr>
          <a:xfrm>
            <a:off x="7466447" y="3147716"/>
            <a:ext cx="457203" cy="434356"/>
            <a:chOff x="7390435" y="3680868"/>
            <a:chExt cx="372073" cy="355244"/>
          </a:xfrm>
        </p:grpSpPr>
        <p:sp>
          <p:nvSpPr>
            <p:cNvPr id="352" name="Google Shape;352;p33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557550" y="463324"/>
            <a:ext cx="35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PERGUNTA DE NEGÓCIO</a:t>
            </a:r>
            <a:endParaRPr b="1" sz="2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4" name="Google Shape;364;p3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100350" y="1714800"/>
            <a:ext cx="43632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Existe algum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padrão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ou 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tendência relevante nos </a:t>
            </a: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dados</a:t>
            </a:r>
            <a:r>
              <a:rPr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6" name="Google Shape;366;p34"/>
          <p:cNvSpPr/>
          <p:nvPr/>
        </p:nvSpPr>
        <p:spPr>
          <a:xfrm rot="8100000">
            <a:off x="4456064" y="2365982"/>
            <a:ext cx="411536" cy="411536"/>
          </a:xfrm>
          <a:prstGeom prst="leftUpArrow">
            <a:avLst/>
          </a:prstGeom>
          <a:solidFill>
            <a:srgbClr val="F0F0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5309825" y="885925"/>
            <a:ext cx="35025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Clusterização de produtos</a:t>
            </a:r>
            <a:endParaRPr b="1"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SKlearn pipelines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MLFlow</a:t>
            </a:r>
            <a:endParaRPr b="1" sz="17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8" name="Google Shape;3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275" y="2971801"/>
            <a:ext cx="2997275" cy="13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477" y="1826871"/>
            <a:ext cx="2943721" cy="5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4</a:t>
            </a:r>
            <a:r>
              <a:rPr lang="en" sz="6000">
                <a:solidFill>
                  <a:schemeClr val="accent4"/>
                </a:solidFill>
              </a:rPr>
              <a:t>. </a:t>
            </a:r>
            <a:r>
              <a:rPr lang="en" sz="6000"/>
              <a:t>Resultado</a:t>
            </a:r>
            <a:endParaRPr sz="6000"/>
          </a:p>
        </p:txBody>
      </p:sp>
      <p:sp>
        <p:nvSpPr>
          <p:cNvPr id="375" name="Google Shape;375;p35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Principais insights e resultados </a:t>
            </a:r>
            <a:endParaRPr/>
          </a:p>
        </p:txBody>
      </p:sp>
      <p:sp>
        <p:nvSpPr>
          <p:cNvPr id="376" name="Google Shape;376;p35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35"/>
          <p:cNvSpPr/>
          <p:nvPr/>
        </p:nvSpPr>
        <p:spPr>
          <a:xfrm>
            <a:off x="5015187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r>
              <a:rPr b="1"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RESULTADO</a:t>
            </a:r>
            <a:endParaRPr b="1"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3960416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AÇÃO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2753216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TAREFA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1546033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SITUAÇÃO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1317425" y="4002175"/>
            <a:ext cx="105600" cy="393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1423025" y="3993175"/>
            <a:ext cx="308100" cy="411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36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91" name="Google Shape;391;p36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93" name="Google Shape;393;p36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94" name="Google Shape;394;p36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96" name="Google Shape;396;p36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97" name="Google Shape;397;p36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99" name="Google Shape;399;p36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0" name="Google Shape;400;p36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2" name="Google Shape;402;p36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03" name="Google Shape;403;p36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5" name="Google Shape;405;p36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06" name="Google Shape;406;p36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08" name="Google Shape;408;p36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Produtores</a:t>
            </a:r>
            <a:endParaRPr b="1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Nicho do produto</a:t>
            </a:r>
            <a:endParaRPr b="1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0" name="Google Shape;410;p36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Percentual do afiliado</a:t>
            </a:r>
            <a:endParaRPr b="1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36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Categoria de produto</a:t>
            </a:r>
            <a:endParaRPr b="1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2" name="Google Shape;412;p36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Dispositivo de compra</a:t>
            </a:r>
            <a:endParaRPr b="1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Idade do produto</a:t>
            </a:r>
            <a:endParaRPr b="1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Google Shape;414;p36"/>
          <p:cNvSpPr txBox="1"/>
          <p:nvPr>
            <p:ph type="title"/>
          </p:nvPr>
        </p:nvSpPr>
        <p:spPr>
          <a:xfrm>
            <a:off x="786150" y="4605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Insights da análise exploratória de produto</a:t>
            </a:r>
            <a:endParaRPr b="1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7"/>
          <p:cNvSpPr/>
          <p:nvPr/>
        </p:nvSpPr>
        <p:spPr>
          <a:xfrm>
            <a:off x="557550" y="158524"/>
            <a:ext cx="35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PRODUTORES</a:t>
            </a:r>
            <a:endParaRPr b="1"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Google Shape;421;p3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100350" y="768125"/>
            <a:ext cx="4348500" cy="3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Produtores com mais produtos vendidos e com maior número de compradores únicos tendem a ter uma maior média de valor de vendas.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Tanto os produtores que produzem mais conteúdo quanto os que vendem para mais clientes têm um valor médio de venda maior.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i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Provavelmente são uma peça chave para o negócio em termos de escalabilidade e de receita (trazem clientes e trazem receita).</a:t>
            </a:r>
            <a:endParaRPr i="1"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3" name="Google Shape;4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880" y="190338"/>
            <a:ext cx="349758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880" y="2667162"/>
            <a:ext cx="3474719" cy="22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8"/>
          <p:cNvSpPr/>
          <p:nvPr/>
        </p:nvSpPr>
        <p:spPr>
          <a:xfrm>
            <a:off x="557550" y="158524"/>
            <a:ext cx="35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CATEGORIA DO PRODUTO</a:t>
            </a:r>
            <a:endParaRPr b="1"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1" name="Google Shape;431;p3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38"/>
          <p:cNvSpPr/>
          <p:nvPr/>
        </p:nvSpPr>
        <p:spPr>
          <a:xfrm>
            <a:off x="100350" y="768125"/>
            <a:ext cx="4348500" cy="3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Livros físicos estão correlacionados a um valor de venda médio porém a alto número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Podcasts estão correlacionados a um baixo valor de venda porém a maiores números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Workshops estão correlacionados a um alto valor de venda porém a um baixo número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Mesmo tendo menor valor de venda,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categorias livros físicos e podcasts podem ser “melhores” que workshops para escalar.</a:t>
            </a:r>
            <a:endParaRPr b="1"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3" name="Google Shape;4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700" y="331212"/>
            <a:ext cx="3651839" cy="44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8"/>
          <p:cNvSpPr/>
          <p:nvPr/>
        </p:nvSpPr>
        <p:spPr>
          <a:xfrm>
            <a:off x="5911325" y="489575"/>
            <a:ext cx="627600" cy="372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D9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8"/>
          <p:cNvSpPr/>
          <p:nvPr/>
        </p:nvSpPr>
        <p:spPr>
          <a:xfrm>
            <a:off x="7587725" y="489575"/>
            <a:ext cx="318300" cy="3725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D9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557550" y="158524"/>
            <a:ext cx="35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NICHO DO PRO</a:t>
            </a:r>
            <a:r>
              <a:rPr b="1"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DUTO</a:t>
            </a:r>
            <a:endParaRPr b="1"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3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39"/>
          <p:cNvSpPr/>
          <p:nvPr/>
        </p:nvSpPr>
        <p:spPr>
          <a:xfrm>
            <a:off x="100350" y="768125"/>
            <a:ext cx="4363200" cy="4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Gerenciamento de ansiedade e negociação estão correlacionados a um baixo valor de venda porém a alto número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Finanças pessoais e habilidades de apresentação 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estão correlacionados a um maior valor de receita, de número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Mesmo não tendo valor de venda alto, os nichos de gerenciamento de ansiedade e negociação podem ser os “melhores” para escalar.</a:t>
            </a:r>
            <a:endParaRPr b="1"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4" name="Google Shape;4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375" y="276088"/>
            <a:ext cx="3553348" cy="4591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9"/>
          <p:cNvSpPr/>
          <p:nvPr/>
        </p:nvSpPr>
        <p:spPr>
          <a:xfrm>
            <a:off x="5441125" y="431525"/>
            <a:ext cx="131100" cy="361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D9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9"/>
          <p:cNvSpPr/>
          <p:nvPr/>
        </p:nvSpPr>
        <p:spPr>
          <a:xfrm>
            <a:off x="7004125" y="431525"/>
            <a:ext cx="131100" cy="361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D9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9"/>
          <p:cNvSpPr/>
          <p:nvPr/>
        </p:nvSpPr>
        <p:spPr>
          <a:xfrm>
            <a:off x="7388352" y="431525"/>
            <a:ext cx="131100" cy="361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D9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9"/>
          <p:cNvSpPr/>
          <p:nvPr/>
        </p:nvSpPr>
        <p:spPr>
          <a:xfrm>
            <a:off x="7644384" y="431525"/>
            <a:ext cx="131100" cy="361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D9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0"/>
          <p:cNvSpPr/>
          <p:nvPr/>
        </p:nvSpPr>
        <p:spPr>
          <a:xfrm>
            <a:off x="557550" y="158524"/>
            <a:ext cx="35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DISPOSITIVO DE COMPRA</a:t>
            </a:r>
            <a:endParaRPr b="1"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5" name="Google Shape;455;p4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40"/>
          <p:cNvSpPr/>
          <p:nvPr/>
        </p:nvSpPr>
        <p:spPr>
          <a:xfrm>
            <a:off x="100350" y="768125"/>
            <a:ext cx="4363200" cy="4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Smart TV está correlacionado a um baixo valor de venda porém a alto número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Tablet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está correlacionado a um alto valor de vendas porém a um número baixo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Mesmo tendo menor valor de venda, os dispositivos Smart TV podem ser “melhores” que os Tablets para escalar.</a:t>
            </a:r>
            <a:endParaRPr b="1"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57" name="Google Shape;4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273026"/>
            <a:ext cx="3870117" cy="459744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0"/>
          <p:cNvSpPr/>
          <p:nvPr/>
        </p:nvSpPr>
        <p:spPr>
          <a:xfrm>
            <a:off x="6633575" y="431525"/>
            <a:ext cx="465300" cy="395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D9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0"/>
          <p:cNvSpPr/>
          <p:nvPr/>
        </p:nvSpPr>
        <p:spPr>
          <a:xfrm>
            <a:off x="7360924" y="431525"/>
            <a:ext cx="421500" cy="395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D90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786089" y="8953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◎"/>
            </a:pPr>
            <a:r>
              <a:rPr b="1" lang="en" sz="1400"/>
              <a:t>Problema:</a:t>
            </a:r>
            <a:r>
              <a:rPr lang="en" sz="1400"/>
              <a:t> gerar insights com base nos dados disponibilizados.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◎"/>
            </a:pPr>
            <a:r>
              <a:rPr b="1" lang="en" sz="1400"/>
              <a:t>Dados:</a:t>
            </a:r>
            <a:r>
              <a:rPr lang="en" sz="1400"/>
              <a:t> amostra de mais de 1,5 milhão de compras feitas na Hotmart em 2016.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◎"/>
            </a:pPr>
            <a:r>
              <a:rPr b="1" lang="en" sz="1400"/>
              <a:t>Prazo e escopo:</a:t>
            </a:r>
            <a:r>
              <a:rPr lang="en" sz="1400"/>
              <a:t> 72h e escopo</a:t>
            </a:r>
            <a:r>
              <a:rPr b="1" lang="en" sz="1400"/>
              <a:t> </a:t>
            </a:r>
            <a:r>
              <a:rPr lang="en" sz="1400"/>
              <a:t>não limitado às perguntas iniciais.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◎"/>
            </a:pPr>
            <a:r>
              <a:rPr b="1" lang="en" sz="1400"/>
              <a:t>Entregável:</a:t>
            </a:r>
            <a:r>
              <a:rPr lang="en" sz="1400"/>
              <a:t> apresentação com storytelling da solução e código no Github.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89" name="Google Shape;89;p14"/>
          <p:cNvSpPr txBox="1"/>
          <p:nvPr>
            <p:ph idx="2" type="body"/>
          </p:nvPr>
        </p:nvSpPr>
        <p:spPr>
          <a:xfrm>
            <a:off x="4682611" y="8953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◎"/>
            </a:pPr>
            <a:r>
              <a:rPr b="1" lang="en" sz="1400"/>
              <a:t>Perguntas iniciais: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 Hotmart depende dos maiores produtores da plataforma?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Existe algum padrão ou tendência relevante nos dados?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É possível segmentar os usuários com base em suas características?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Quais características mais impactam no sucesso de um produto?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É possível estimar quanto de faturamento a Hotmart irá fazer nos próximos três meses a partir do último mês mostrado no dataset?</a:t>
            </a:r>
            <a:endParaRPr b="1" sz="1400"/>
          </a:p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862350" y="2319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Descrição geral do case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1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557550" y="158524"/>
            <a:ext cx="35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PERCENTUAL DE COMISSÃO DO AFILIADO</a:t>
            </a:r>
            <a:endParaRPr b="1"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6" name="Google Shape;466;p4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41"/>
          <p:cNvSpPr/>
          <p:nvPr/>
        </p:nvSpPr>
        <p:spPr>
          <a:xfrm>
            <a:off x="100350" y="768125"/>
            <a:ext cx="4348500" cy="3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Percentuais de 0 a 10% estão 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correlacionados a um valor de venda médio porém a alto número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Percentuais de 10 a 50% estão correlacionados a um maior valor de venda porém a baixos números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Percentuais maiores que 50% estão correlacionados a um baixo valor de venda, número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Produtos com percentual de comissão do afiliado de até 10% podem ser os “melhores” para escalar.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8" name="Google Shape;4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322849"/>
            <a:ext cx="3775251" cy="449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557550" y="158524"/>
            <a:ext cx="350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IDADE DO PRODUTO</a:t>
            </a:r>
            <a:endParaRPr b="1"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Google Shape;475;p4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2"/>
          <p:cNvSpPr/>
          <p:nvPr/>
        </p:nvSpPr>
        <p:spPr>
          <a:xfrm>
            <a:off x="100350" y="768125"/>
            <a:ext cx="4348500" cy="3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Produtos mais recentes estão 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correlacionados a maiores números número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Produtos mais velhos estão correlacionados a baixos valores de vendas, números número de vendas e de compradores.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Produtos mais recentes podem ser os “melhores” para escalar.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7" name="Google Shape;4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349225"/>
            <a:ext cx="3763534" cy="44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/>
          <p:nvPr>
            <p:ph idx="4294967295" type="ctrTitle"/>
          </p:nvPr>
        </p:nvSpPr>
        <p:spPr>
          <a:xfrm>
            <a:off x="1933050" y="1693200"/>
            <a:ext cx="5277900" cy="17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Previsão 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de vendas</a:t>
            </a:r>
            <a:endParaRPr b="1" sz="4800"/>
          </a:p>
        </p:txBody>
      </p:sp>
      <p:sp>
        <p:nvSpPr>
          <p:cNvPr id="483" name="Google Shape;483;p4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/>
          <p:nvPr/>
        </p:nvSpPr>
        <p:spPr>
          <a:xfrm>
            <a:off x="0" y="1828800"/>
            <a:ext cx="9144000" cy="33531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4"/>
          <p:cNvSpPr/>
          <p:nvPr/>
        </p:nvSpPr>
        <p:spPr>
          <a:xfrm>
            <a:off x="267600" y="539525"/>
            <a:ext cx="754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EXPLORATÓRIA DA </a:t>
            </a:r>
            <a:r>
              <a:rPr b="1"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PREVISÃO DE VENDAS MÉDIA POR DIA</a:t>
            </a:r>
            <a:endParaRPr b="1"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0" name="Google Shape;490;p4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44"/>
          <p:cNvSpPr/>
          <p:nvPr/>
        </p:nvSpPr>
        <p:spPr>
          <a:xfrm>
            <a:off x="24150" y="996725"/>
            <a:ext cx="43485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Tendência não bem definida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Sazonalidade semanal bem evidente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2" name="Google Shape;492;p44"/>
          <p:cNvPicPr preferRelativeResize="0"/>
          <p:nvPr/>
        </p:nvPicPr>
        <p:blipFill rotWithShape="1">
          <a:blip r:embed="rId3">
            <a:alphaModFix/>
          </a:blip>
          <a:srcRect b="0" l="0" r="0" t="49261"/>
          <a:stretch/>
        </p:blipFill>
        <p:spPr>
          <a:xfrm>
            <a:off x="4601800" y="2489603"/>
            <a:ext cx="4267197" cy="14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00" y="2083361"/>
            <a:ext cx="3502500" cy="2377188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4"/>
          <p:cNvSpPr/>
          <p:nvPr/>
        </p:nvSpPr>
        <p:spPr>
          <a:xfrm>
            <a:off x="1382700" y="4373880"/>
            <a:ext cx="2241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Seasonal decomposition</a:t>
            </a:r>
            <a:endParaRPr b="1" i="1" sz="17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4"/>
          <p:cNvSpPr/>
          <p:nvPr/>
        </p:nvSpPr>
        <p:spPr>
          <a:xfrm>
            <a:off x="5614900" y="3799450"/>
            <a:ext cx="2241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Facebook Prophet</a:t>
            </a:r>
            <a:endParaRPr b="1" i="1" sz="17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45"/>
          <p:cNvSpPr/>
          <p:nvPr/>
        </p:nvSpPr>
        <p:spPr>
          <a:xfrm>
            <a:off x="557550" y="387125"/>
            <a:ext cx="381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PREVISÃO DE VENDAS MÉDIA POR DIA</a:t>
            </a:r>
            <a:endParaRPr b="1" sz="180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2" name="Google Shape;502;p4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45"/>
          <p:cNvSpPr/>
          <p:nvPr/>
        </p:nvSpPr>
        <p:spPr>
          <a:xfrm>
            <a:off x="557550" y="1501350"/>
            <a:ext cx="43485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Facebook Prophet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vendas por dia (z-score)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Horizonte de previsão: 30 dias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CV MAPE: 4.62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CV MAE: 0.21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04" name="Google Shape;5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554" y="2756325"/>
            <a:ext cx="2926080" cy="1879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000" y="446753"/>
            <a:ext cx="2926080" cy="186293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5"/>
          <p:cNvSpPr/>
          <p:nvPr/>
        </p:nvSpPr>
        <p:spPr>
          <a:xfrm rot="8100000">
            <a:off x="4456064" y="2365982"/>
            <a:ext cx="411536" cy="411536"/>
          </a:xfrm>
          <a:prstGeom prst="leftUpArrow">
            <a:avLst/>
          </a:prstGeom>
          <a:solidFill>
            <a:srgbClr val="F0F0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800" lIns="100800" spcFirstLastPara="1" rIns="100800" wrap="square" tIns="10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 txBox="1"/>
          <p:nvPr>
            <p:ph idx="4294967295" type="ctrTitle"/>
          </p:nvPr>
        </p:nvSpPr>
        <p:spPr>
          <a:xfrm>
            <a:off x="1933050" y="1693200"/>
            <a:ext cx="5277900" cy="17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R</a:t>
            </a:r>
            <a:r>
              <a:rPr lang="en" sz="4800"/>
              <a:t>ecency-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F</a:t>
            </a:r>
            <a:r>
              <a:rPr lang="en" sz="4800"/>
              <a:t>requency-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</a:t>
            </a:r>
            <a:r>
              <a:rPr lang="en" sz="4800"/>
              <a:t>onetary</a:t>
            </a:r>
            <a:r>
              <a:rPr b="1" lang="en" sz="4800"/>
              <a:t> </a:t>
            </a:r>
            <a:endParaRPr b="1" sz="4800"/>
          </a:p>
        </p:txBody>
      </p:sp>
      <p:sp>
        <p:nvSpPr>
          <p:cNvPr id="512" name="Google Shape;512;p4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/>
          <p:nvPr/>
        </p:nvSpPr>
        <p:spPr>
          <a:xfrm>
            <a:off x="0" y="1381000"/>
            <a:ext cx="9144000" cy="38010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7"/>
          <p:cNvSpPr/>
          <p:nvPr/>
        </p:nvSpPr>
        <p:spPr>
          <a:xfrm>
            <a:off x="801000" y="310925"/>
            <a:ext cx="754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Clusterização RFM (Recency-Frequency-Monetary)</a:t>
            </a:r>
            <a:endParaRPr b="1"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9" name="Google Shape;519;p4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47"/>
          <p:cNvSpPr/>
          <p:nvPr/>
        </p:nvSpPr>
        <p:spPr>
          <a:xfrm>
            <a:off x="3800950" y="803800"/>
            <a:ext cx="1462200" cy="39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7"/>
          <p:cNvSpPr/>
          <p:nvPr/>
        </p:nvSpPr>
        <p:spPr>
          <a:xfrm>
            <a:off x="328950" y="1381000"/>
            <a:ext cx="41805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◎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VERÃO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compradores: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11.236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(1.02% do total)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Recência média: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 dias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(desde última compra)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Frequência média: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6.7 compras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valor de compra: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0.5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z-score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Pro"/>
              <a:buChar char="○"/>
            </a:pPr>
            <a:r>
              <a:rPr b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Business: muito pouco compradores, R alto, F alto e M alto</a:t>
            </a:r>
            <a:endParaRPr b="1"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◎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PRIMAVERA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compradores: 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182.199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(16.55% do total)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Recência média: 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 dias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(desde última compra)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Frequência média: 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2.5 compras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valor de compra: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0.6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z-score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Pro"/>
              <a:buChar char="○"/>
            </a:pPr>
            <a:r>
              <a:rPr b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Business: poucos compradores, R médio, F médio e M alto</a:t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2" name="Google Shape;522;p47"/>
          <p:cNvSpPr/>
          <p:nvPr/>
        </p:nvSpPr>
        <p:spPr>
          <a:xfrm>
            <a:off x="4596000" y="1390850"/>
            <a:ext cx="45219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◎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OUTONO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compradores: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511.019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(46.43% do total)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Recência média: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69 dias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(desde última compra)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Frequência média: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1.3 compras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valor de compra: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0.2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z-score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Pro"/>
              <a:buChar char="○"/>
            </a:pPr>
            <a:r>
              <a:rPr b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Business: maioria dos compradores, R baixo, F baixo e M médio</a:t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◎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INVERNO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compradores: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396.195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(36.00% do total)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Recência média: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120 dias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(desde última compra)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Frequência média: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1.1 compras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valor de compra: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-0.4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z-score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Pro"/>
              <a:buChar char="○"/>
            </a:pPr>
            <a:r>
              <a:rPr b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Business: muitos compradores, R baixo, F baixo e M baixo</a:t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3" name="Google Shape;523;p47"/>
          <p:cNvSpPr txBox="1"/>
          <p:nvPr/>
        </p:nvSpPr>
        <p:spPr>
          <a:xfrm>
            <a:off x="3741150" y="777240"/>
            <a:ext cx="166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Streamlit app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 txBox="1"/>
          <p:nvPr>
            <p:ph idx="4294967295" type="ctrTitle"/>
          </p:nvPr>
        </p:nvSpPr>
        <p:spPr>
          <a:xfrm>
            <a:off x="1933050" y="1693200"/>
            <a:ext cx="5277900" cy="17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Segmentação 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de produto</a:t>
            </a:r>
            <a:endParaRPr b="1" sz="4800"/>
          </a:p>
        </p:txBody>
      </p:sp>
      <p:sp>
        <p:nvSpPr>
          <p:cNvPr id="529" name="Google Shape;529;p4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9"/>
          <p:cNvSpPr/>
          <p:nvPr/>
        </p:nvSpPr>
        <p:spPr>
          <a:xfrm>
            <a:off x="0" y="2065950"/>
            <a:ext cx="9144000" cy="30777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9"/>
          <p:cNvSpPr/>
          <p:nvPr/>
        </p:nvSpPr>
        <p:spPr>
          <a:xfrm>
            <a:off x="801000" y="310925"/>
            <a:ext cx="754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Clusterização de produtos</a:t>
            </a:r>
            <a:endParaRPr b="1" sz="20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6" name="Google Shape;536;p4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" y="2435352"/>
            <a:ext cx="5298477" cy="238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876" y="2436475"/>
            <a:ext cx="2608074" cy="51563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9"/>
          <p:cNvSpPr/>
          <p:nvPr/>
        </p:nvSpPr>
        <p:spPr>
          <a:xfrm>
            <a:off x="1652225" y="2069592"/>
            <a:ext cx="2241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MLFlow</a:t>
            </a:r>
            <a:endParaRPr b="1" i="1" sz="17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0" name="Google Shape;540;p49"/>
          <p:cNvSpPr/>
          <p:nvPr/>
        </p:nvSpPr>
        <p:spPr>
          <a:xfrm>
            <a:off x="6231400" y="2065950"/>
            <a:ext cx="2241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SKLearn pipelines</a:t>
            </a:r>
            <a:endParaRPr b="1" i="1" sz="17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1" name="Google Shape;541;p49"/>
          <p:cNvSpPr/>
          <p:nvPr/>
        </p:nvSpPr>
        <p:spPr>
          <a:xfrm>
            <a:off x="6231413" y="3002280"/>
            <a:ext cx="2241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Clusters silhouette</a:t>
            </a:r>
            <a:endParaRPr b="1" i="1" sz="17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2" name="Google Shape;542;p49"/>
          <p:cNvSpPr/>
          <p:nvPr/>
        </p:nvSpPr>
        <p:spPr>
          <a:xfrm>
            <a:off x="252750" y="815550"/>
            <a:ext cx="42537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Métrica de clusterização: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silhouette score</a:t>
            </a:r>
            <a:endParaRPr b="1"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Escolha do algoritmo: trade-off entre silhoutte (score e shape) e tamanho dos clusters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824750" y="815550"/>
            <a:ext cx="41511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Algorítmo escolhido: 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</a:pP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KMeans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n_clusters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=8)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◎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final de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b="1"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Clusters menores foram agrupados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44" name="Google Shape;54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552" y="3346704"/>
            <a:ext cx="2867558" cy="146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0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50"/>
          <p:cNvSpPr/>
          <p:nvPr/>
        </p:nvSpPr>
        <p:spPr>
          <a:xfrm>
            <a:off x="252750" y="129750"/>
            <a:ext cx="4348500" cy="5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no cluster: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76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compradores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únicos: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5039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número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6980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(z-scored): 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-0.13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número de afiliados: 122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nicho mais frequente: Anxiety management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do percentual de comissão do afiliado: 10.08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Pro"/>
              <a:buChar char="◎"/>
            </a:pPr>
            <a:r>
              <a:rPr b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Business: </a:t>
            </a:r>
            <a:r>
              <a:rPr b="1" i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“poucos produtos; não traz receita mas traz muitas compras e compradores”</a:t>
            </a:r>
            <a:endParaRPr b="1" i="1"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MERCÚRIO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no cluster: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361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compradores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únicos: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947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número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1104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(z-scored):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0.09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número de afiliados: 31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nicho mais frequente: Anxiety management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do percentual de comissão do afiliado: 13.23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Pro"/>
              <a:buChar char="◎"/>
            </a:pPr>
            <a:r>
              <a:rPr b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Business: </a:t>
            </a:r>
            <a:r>
              <a:rPr b="1" i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“poucos produtos; equilibrado em receita, compras e compradores”</a:t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2" name="Google Shape;552;p50"/>
          <p:cNvSpPr/>
          <p:nvPr/>
        </p:nvSpPr>
        <p:spPr>
          <a:xfrm>
            <a:off x="4748550" y="129750"/>
            <a:ext cx="4348500" cy="4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VÊNUS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no cluster: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15534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compradores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únicos: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33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número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38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(z-scored):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0.11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número de afiliados: 1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nicho mais frequente: Negotiation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do percentual de comissão do afiliado: 1.17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Pro"/>
              <a:buChar char="◎"/>
            </a:pPr>
            <a:r>
              <a:rPr b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Business: </a:t>
            </a:r>
            <a:r>
              <a:rPr b="1" i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“maioria dos produtos; poucas compras e compradores, mas receita um pouco maior”</a:t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 </a:t>
            </a:r>
            <a:r>
              <a:rPr b="1"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TERRA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número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produtos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no cluster: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1911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compradores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únicos: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37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número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compras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37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compra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(z-scored): 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0.17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de número de afiliados: 5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nicho mais frequEnte: Negotiation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◎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média do percentual de comissão do afiliado: 35.32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Pro"/>
              <a:buChar char="◎"/>
            </a:pPr>
            <a:r>
              <a:rPr b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Business: </a:t>
            </a:r>
            <a:r>
              <a:rPr b="1" i="1" lang="en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“número considerável de produtos; poucas compras e compradores, mas receita maior de todas”</a:t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idx="4294967295" type="ctrTitle"/>
          </p:nvPr>
        </p:nvSpPr>
        <p:spPr>
          <a:xfrm>
            <a:off x="685800" y="265050"/>
            <a:ext cx="7772400" cy="46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SOLUÇÃO </a:t>
            </a:r>
            <a:endParaRPr b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DO CASE</a:t>
            </a:r>
            <a:endParaRPr b="1" sz="6000"/>
          </a:p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 txBox="1"/>
          <p:nvPr>
            <p:ph idx="4294967295" type="ctrTitle"/>
          </p:nvPr>
        </p:nvSpPr>
        <p:spPr>
          <a:xfrm>
            <a:off x="1933050" y="1693200"/>
            <a:ext cx="5277900" cy="17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Arquiteturas de deployment</a:t>
            </a:r>
            <a:endParaRPr b="1" sz="4800"/>
          </a:p>
        </p:txBody>
      </p:sp>
      <p:sp>
        <p:nvSpPr>
          <p:cNvPr id="558" name="Google Shape;558;p5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rgbClr val="ACDBF8">
              <a:alpha val="325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2"/>
          <p:cNvSpPr/>
          <p:nvPr/>
        </p:nvSpPr>
        <p:spPr>
          <a:xfrm>
            <a:off x="405150" y="310925"/>
            <a:ext cx="2457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PREDIÇÃO ONLINE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Ex.: previsão de vendas diárias</a:t>
            </a:r>
            <a:endParaRPr i="1"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5" name="Google Shape;565;p52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52"/>
          <p:cNvSpPr/>
          <p:nvPr/>
        </p:nvSpPr>
        <p:spPr>
          <a:xfrm>
            <a:off x="4361688" y="2365950"/>
            <a:ext cx="411600" cy="411600"/>
          </a:xfrm>
          <a:prstGeom prst="mathMultiply">
            <a:avLst>
              <a:gd fmla="val 23520" name="adj1"/>
            </a:avLst>
          </a:prstGeom>
          <a:solidFill>
            <a:srgbClr val="F0F0F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48" y="1017587"/>
            <a:ext cx="3939075" cy="31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2"/>
          <p:cNvSpPr/>
          <p:nvPr/>
        </p:nvSpPr>
        <p:spPr>
          <a:xfrm>
            <a:off x="4900950" y="310925"/>
            <a:ext cx="381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PREDIÇÃO EM BATCH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Ex.: clusterização mensal de produtos</a:t>
            </a:r>
            <a:endParaRPr b="1"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69" name="Google Shape;56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600" y="1572306"/>
            <a:ext cx="3593231" cy="2303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 txBox="1"/>
          <p:nvPr>
            <p:ph type="title"/>
          </p:nvPr>
        </p:nvSpPr>
        <p:spPr>
          <a:xfrm>
            <a:off x="862350" y="795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Próximos passos</a:t>
            </a:r>
            <a:endParaRPr b="1"/>
          </a:p>
        </p:txBody>
      </p:sp>
      <p:sp>
        <p:nvSpPr>
          <p:cNvPr id="575" name="Google Shape;575;p53"/>
          <p:cNvSpPr txBox="1"/>
          <p:nvPr>
            <p:ph idx="1" type="body"/>
          </p:nvPr>
        </p:nvSpPr>
        <p:spPr>
          <a:xfrm>
            <a:off x="786150" y="1045650"/>
            <a:ext cx="7080900" cy="30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b="1" lang="en" sz="1800"/>
              <a:t>Iterar</a:t>
            </a:r>
            <a:r>
              <a:rPr lang="en" sz="1800"/>
              <a:t> mais um ciclo do </a:t>
            </a:r>
            <a:r>
              <a:rPr b="1" lang="en" sz="1800"/>
              <a:t>CRISP-DM</a:t>
            </a:r>
            <a:r>
              <a:rPr lang="en" sz="1800"/>
              <a:t> nos pontos onde há </a:t>
            </a:r>
            <a:r>
              <a:rPr b="1" lang="en" sz="1800"/>
              <a:t>maior entrega</a:t>
            </a:r>
            <a:r>
              <a:rPr lang="en" sz="1800"/>
              <a:t> de </a:t>
            </a:r>
            <a:r>
              <a:rPr b="1" lang="en" sz="1800"/>
              <a:t>valor</a:t>
            </a:r>
            <a:r>
              <a:rPr lang="en" sz="1800"/>
              <a:t> ao </a:t>
            </a:r>
            <a:r>
              <a:rPr b="1" lang="en" sz="1800"/>
              <a:t>business.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b="1" lang="en" sz="1800"/>
              <a:t>Validar</a:t>
            </a:r>
            <a:r>
              <a:rPr lang="en" sz="1800"/>
              <a:t> entendimento dos </a:t>
            </a:r>
            <a:r>
              <a:rPr b="1" lang="en" sz="1800"/>
              <a:t>insights</a:t>
            </a:r>
            <a:r>
              <a:rPr lang="en" sz="1800"/>
              <a:t> com time de negócio.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i="1" lang="en" sz="1800"/>
              <a:t>Aprofundar</a:t>
            </a:r>
            <a:r>
              <a:rPr lang="en" sz="1800"/>
              <a:t> exploratória e modelagem de </a:t>
            </a:r>
            <a:r>
              <a:rPr i="1" lang="en" sz="1800"/>
              <a:t>série temporal</a:t>
            </a:r>
            <a:r>
              <a:rPr lang="en" sz="1800"/>
              <a:t> para estimar faturamento.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i="1" lang="en" sz="1800"/>
              <a:t>Validar</a:t>
            </a:r>
            <a:r>
              <a:rPr lang="en" sz="1800"/>
              <a:t> o valor para o negócio e a utilização da </a:t>
            </a:r>
            <a:r>
              <a:rPr i="1" lang="en" sz="1800"/>
              <a:t>segmentação RFM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i="1" lang="en" sz="1800"/>
              <a:t>Aprofundar</a:t>
            </a:r>
            <a:r>
              <a:rPr lang="en" sz="1800"/>
              <a:t> a </a:t>
            </a:r>
            <a:r>
              <a:rPr i="1" lang="en" sz="1800"/>
              <a:t>clusterização</a:t>
            </a:r>
            <a:r>
              <a:rPr lang="en" sz="1800"/>
              <a:t> de produto para melhorar a distinção entre clusters bem como definir o consumo dessa clusterização.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i="1" lang="en" sz="1800"/>
              <a:t>Definir arquitetura</a:t>
            </a:r>
            <a:r>
              <a:rPr lang="en" sz="1800"/>
              <a:t> de </a:t>
            </a:r>
            <a:r>
              <a:rPr i="1" lang="en" sz="1800"/>
              <a:t>deployment</a:t>
            </a:r>
            <a:r>
              <a:rPr lang="en" sz="1800"/>
              <a:t> para modelo de previsão de faturamento e para modelo de clusterização de produto.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6" name="Google Shape;576;p5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/>
          <p:nvPr>
            <p:ph idx="4294967295" type="ctrTitle"/>
          </p:nvPr>
        </p:nvSpPr>
        <p:spPr>
          <a:xfrm>
            <a:off x="685800" y="598570"/>
            <a:ext cx="7772400" cy="36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 u="sng">
                <a:solidFill>
                  <a:schemeClr val="hlink"/>
                </a:solidFill>
                <a:hlinkClick r:id="rId3"/>
              </a:rPr>
              <a:t>Código no Github</a:t>
            </a:r>
            <a:endParaRPr b="1" sz="4800"/>
          </a:p>
        </p:txBody>
      </p:sp>
      <p:sp>
        <p:nvSpPr>
          <p:cNvPr id="582" name="Google Shape;582;p5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"/>
          <p:cNvSpPr txBox="1"/>
          <p:nvPr>
            <p:ph idx="4294967295" type="ctrTitle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Muito Obrigado</a:t>
            </a:r>
            <a:r>
              <a:rPr b="1" lang="en" sz="6000"/>
              <a:t>!</a:t>
            </a:r>
            <a:endParaRPr b="1" sz="6000"/>
          </a:p>
        </p:txBody>
      </p:sp>
      <p:sp>
        <p:nvSpPr>
          <p:cNvPr id="588" name="Google Shape;588;p55"/>
          <p:cNvSpPr txBox="1"/>
          <p:nvPr>
            <p:ph idx="4294967295" type="subTitle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Alguma pergunta</a:t>
            </a:r>
            <a:r>
              <a:rPr b="1" lang="en" sz="3600"/>
              <a:t>?</a:t>
            </a:r>
            <a:endParaRPr b="1" sz="3600"/>
          </a:p>
        </p:txBody>
      </p:sp>
      <p:sp>
        <p:nvSpPr>
          <p:cNvPr id="589" name="Google Shape;589;p55"/>
          <p:cNvSpPr txBox="1"/>
          <p:nvPr>
            <p:ph idx="4294967295" type="body"/>
          </p:nvPr>
        </p:nvSpPr>
        <p:spPr>
          <a:xfrm>
            <a:off x="685800" y="2464400"/>
            <a:ext cx="70446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Linkedin: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https://www.linkedin.com/in/ds-gustavo-cunha/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Portfolio: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https://ds-gustavo-cunha.github.io/projects-portfolio/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Email: </a:t>
            </a:r>
            <a:r>
              <a:rPr lang="en" sz="2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gcunhaj@gmail.com</a:t>
            </a:r>
            <a:endParaRPr sz="2000"/>
          </a:p>
        </p:txBody>
      </p:sp>
      <p:sp>
        <p:nvSpPr>
          <p:cNvPr id="590" name="Google Shape;590;p55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Credits</a:t>
            </a:r>
            <a:endParaRPr b="1" sz="2800"/>
          </a:p>
        </p:txBody>
      </p:sp>
      <p:sp>
        <p:nvSpPr>
          <p:cNvPr id="596" name="Google Shape;596;p56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Template de apresentação:</a:t>
            </a:r>
            <a:r>
              <a:rPr lang="en" sz="2000"/>
              <a:t> </a:t>
            </a:r>
            <a:r>
              <a:rPr lang="en" sz="2000" u="sng">
                <a:hlinkClick r:id="rId3"/>
              </a:rPr>
              <a:t>SlidesCarnival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Fotos:</a:t>
            </a:r>
            <a:r>
              <a:rPr lang="en" sz="2000"/>
              <a:t> </a:t>
            </a:r>
            <a:r>
              <a:rPr lang="en" sz="2000" u="sng">
                <a:hlinkClick r:id="rId4"/>
              </a:rPr>
              <a:t>Unsplash</a:t>
            </a:r>
            <a:endParaRPr sz="2000"/>
          </a:p>
        </p:txBody>
      </p:sp>
      <p:sp>
        <p:nvSpPr>
          <p:cNvPr id="597" name="Google Shape;597;p5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Índice</a:t>
            </a:r>
            <a:endParaRPr b="1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786150" y="1261700"/>
            <a:ext cx="7571700" cy="18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b="1" lang="en"/>
              <a:t>S</a:t>
            </a:r>
            <a:r>
              <a:rPr lang="en"/>
              <a:t>ituação ……………………………</a:t>
            </a:r>
            <a:r>
              <a:rPr lang="en"/>
              <a:t>   6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b="1" lang="en"/>
              <a:t>T</a:t>
            </a:r>
            <a:r>
              <a:rPr lang="en"/>
              <a:t>arefa ………………………………  13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b="1" lang="en"/>
              <a:t>A</a:t>
            </a:r>
            <a:r>
              <a:rPr lang="en"/>
              <a:t>ção ………………………………</a:t>
            </a:r>
            <a:r>
              <a:rPr lang="en"/>
              <a:t>..  16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b="1" lang="en"/>
              <a:t>R</a:t>
            </a:r>
            <a:r>
              <a:rPr lang="en"/>
              <a:t>esultados …………………………</a:t>
            </a:r>
            <a:r>
              <a:rPr lang="en"/>
              <a:t> 24</a:t>
            </a:r>
            <a:endParaRPr/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4710387" y="35449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r>
              <a:rPr b="1"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RESULTADO</a:t>
            </a:r>
            <a:endParaRPr b="1"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3655616" y="35449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AÇÃO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2448416" y="35449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TAREFA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1241233" y="35449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SITUAÇÃO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118225" y="3535975"/>
            <a:ext cx="308100" cy="411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1. </a:t>
            </a:r>
            <a:r>
              <a:rPr lang="en" sz="6000"/>
              <a:t>Situação</a:t>
            </a:r>
            <a:endParaRPr sz="6000"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e problema de negócio</a:t>
            </a:r>
            <a:endParaRPr/>
          </a:p>
        </p:txBody>
      </p:sp>
      <p:sp>
        <p:nvSpPr>
          <p:cNvPr id="116" name="Google Shape;116;p17"/>
          <p:cNvSpPr txBox="1"/>
          <p:nvPr>
            <p:ph idx="4294967295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5015187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r>
              <a:rPr lang="en" sz="100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RESULTADO</a:t>
            </a:r>
            <a:endParaRPr sz="1000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3960416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AÇÃO</a:t>
            </a:r>
            <a:endParaRPr sz="1000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2753216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TAREFA</a:t>
            </a:r>
            <a:endParaRPr sz="1000">
              <a:solidFill>
                <a:schemeClr val="accent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1546033" y="4002175"/>
            <a:ext cx="13890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SITUAÇÃO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1317425" y="4002175"/>
            <a:ext cx="105600" cy="393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1423025" y="3993175"/>
            <a:ext cx="308100" cy="411600"/>
          </a:xfrm>
          <a:prstGeom prst="homePlate">
            <a:avLst>
              <a:gd fmla="val 320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 txBox="1"/>
          <p:nvPr>
            <p:ph idx="4294967295" type="ctrTitle"/>
          </p:nvPr>
        </p:nvSpPr>
        <p:spPr>
          <a:xfrm>
            <a:off x="533400" y="1610850"/>
            <a:ext cx="477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/>
              <a:t>Design </a:t>
            </a:r>
            <a:endParaRPr b="1" sz="5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/>
              <a:t>d</a:t>
            </a:r>
            <a:r>
              <a:rPr b="1" lang="en" sz="5900"/>
              <a:t>o problema</a:t>
            </a:r>
            <a:endParaRPr b="1" sz="5900"/>
          </a:p>
        </p:txBody>
      </p:sp>
      <p:sp>
        <p:nvSpPr>
          <p:cNvPr id="129" name="Google Shape;129;p18"/>
          <p:cNvSpPr txBox="1"/>
          <p:nvPr>
            <p:ph idx="4294967295" type="subTitle"/>
          </p:nvPr>
        </p:nvSpPr>
        <p:spPr>
          <a:xfrm>
            <a:off x="533400" y="2712750"/>
            <a:ext cx="4779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“Build-measure-learn” </a:t>
            </a:r>
            <a:endParaRPr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feedback loop</a:t>
            </a: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 flipH="1" rot="10800000">
            <a:off x="6805299" y="540952"/>
            <a:ext cx="143700" cy="377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8"/>
          <p:cNvCxnSpPr>
            <a:endCxn id="12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" name="Google Shape;135;p18"/>
          <p:cNvGrpSpPr/>
          <p:nvPr/>
        </p:nvGrpSpPr>
        <p:grpSpPr>
          <a:xfrm>
            <a:off x="6074066" y="1256128"/>
            <a:ext cx="1178853" cy="1159802"/>
            <a:chOff x="9901824" y="937343"/>
            <a:chExt cx="744273" cy="793950"/>
          </a:xfrm>
        </p:grpSpPr>
        <p:grpSp>
          <p:nvGrpSpPr>
            <p:cNvPr id="136" name="Google Shape;136;p1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7" name="Google Shape;137;p1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" name="Google Shape;147;p18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575" y="196787"/>
            <a:ext cx="5320851" cy="414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Contexto de negócio</a:t>
            </a:r>
            <a:endParaRPr b="1"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786150" y="1200150"/>
            <a:ext cx="2633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Qual a empresa?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Hotmart</a:t>
            </a:r>
            <a:endParaRPr/>
          </a:p>
        </p:txBody>
      </p:sp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3253500" y="1200150"/>
            <a:ext cx="2637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Qual o modelo de negócio?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Two-sided marketplace</a:t>
            </a:r>
            <a:r>
              <a:rPr lang="en"/>
              <a:t>. É uma plataforma de compra, venda e divulgação de produtos digitais em que a Hotmart conecta os criadores/divulgadores de produtos aos seus clientes.</a:t>
            </a:r>
            <a:endParaRPr/>
          </a:p>
        </p:txBody>
      </p:sp>
      <p:sp>
        <p:nvSpPr>
          <p:cNvPr id="166" name="Google Shape;166;p20"/>
          <p:cNvSpPr txBox="1"/>
          <p:nvPr>
            <p:ph idx="3" type="body"/>
          </p:nvPr>
        </p:nvSpPr>
        <p:spPr>
          <a:xfrm>
            <a:off x="6026234" y="1200150"/>
            <a:ext cx="2633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Qual o estágio do negócio?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Viralidade</a:t>
            </a:r>
            <a:r>
              <a:rPr lang="en"/>
              <a:t> (Lean Analytics) ou “</a:t>
            </a:r>
            <a:r>
              <a:rPr b="1" lang="en"/>
              <a:t>early majority</a:t>
            </a:r>
            <a:r>
              <a:rPr lang="en"/>
              <a:t>” (Innovation Adoption Curve). Encontrou uma dor no mercado e validou um produto que resolve a dor; agora é o momento de </a:t>
            </a:r>
            <a:r>
              <a:rPr b="1" lang="en"/>
              <a:t>aumentar a base de clientes</a:t>
            </a:r>
            <a:r>
              <a:rPr lang="en"/>
              <a:t>.</a:t>
            </a:r>
            <a:endParaRPr/>
          </a:p>
        </p:txBody>
      </p:sp>
      <p:sp>
        <p:nvSpPr>
          <p:cNvPr id="167" name="Google Shape;167;p2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50" y="2151125"/>
            <a:ext cx="1199325" cy="11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